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775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71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441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9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76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22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3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9243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581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17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566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9AA83-E7A0-422B-B69C-6714283BE57B}" type="datetimeFigureOut">
              <a:rPr lang="nl-NL" smtClean="0"/>
              <a:t>26-10-2015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9A234-E262-45D2-A5F6-FE8E0864C9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16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66426"/>
          </a:xfrm>
        </p:spPr>
        <p:txBody>
          <a:bodyPr/>
          <a:lstStyle/>
          <a:p>
            <a:r>
              <a:rPr lang="nl-NL" dirty="0"/>
              <a:t>Wat zijn privé opnames/stortingen 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5000" y="1323882"/>
            <a:ext cx="10718800" cy="4797518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893740" y="1983579"/>
            <a:ext cx="9361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Gezin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6947396" y="1989877"/>
            <a:ext cx="93610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Bedrijf</a:t>
            </a:r>
            <a:endParaRPr lang="nl-NL" dirty="0"/>
          </a:p>
        </p:txBody>
      </p:sp>
      <p:cxnSp>
        <p:nvCxnSpPr>
          <p:cNvPr id="7" name="Rechte verbindingslijn 6"/>
          <p:cNvCxnSpPr/>
          <p:nvPr/>
        </p:nvCxnSpPr>
        <p:spPr>
          <a:xfrm>
            <a:off x="3574232" y="2726680"/>
            <a:ext cx="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>
            <a:off x="3574232" y="3302744"/>
            <a:ext cx="36724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V="1">
            <a:off x="7247260" y="2726680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/>
          <p:cNvSpPr txBox="1"/>
          <p:nvPr/>
        </p:nvSpPr>
        <p:spPr>
          <a:xfrm>
            <a:off x="5040783" y="3760419"/>
            <a:ext cx="739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K</a:t>
            </a:r>
            <a:r>
              <a:rPr lang="nl-NL" dirty="0"/>
              <a:t>ANO</a:t>
            </a: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7608168" y="2726680"/>
            <a:ext cx="0" cy="878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flipH="1">
            <a:off x="3246364" y="3605413"/>
            <a:ext cx="4392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 flipV="1">
            <a:off x="3246364" y="2705026"/>
            <a:ext cx="0" cy="8787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/>
          <p:cNvSpPr txBox="1"/>
          <p:nvPr/>
        </p:nvSpPr>
        <p:spPr>
          <a:xfrm>
            <a:off x="5838951" y="4120229"/>
            <a:ext cx="22168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Privé onttrekkingen</a:t>
            </a:r>
            <a:r>
              <a:rPr lang="nl-NL" dirty="0" smtClean="0"/>
              <a:t>: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Rente</a:t>
            </a:r>
          </a:p>
          <a:p>
            <a:pPr marL="285750" indent="-285750">
              <a:buFontTx/>
              <a:buChar char="-"/>
            </a:pPr>
            <a:r>
              <a:rPr lang="nl-NL" dirty="0"/>
              <a:t>Gewaardeerd loon</a:t>
            </a:r>
          </a:p>
          <a:p>
            <a:pPr marL="285750" indent="-285750">
              <a:buFontTx/>
              <a:buChar char="-"/>
            </a:pPr>
            <a:r>
              <a:rPr lang="nl-NL" dirty="0"/>
              <a:t>Pacht</a:t>
            </a:r>
          </a:p>
          <a:p>
            <a:pPr marL="285750" indent="-285750">
              <a:buFontTx/>
              <a:buChar char="-"/>
            </a:pPr>
            <a:r>
              <a:rPr lang="nl-NL" dirty="0"/>
              <a:t>Winst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3361792" y="4120229"/>
            <a:ext cx="172354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Privé </a:t>
            </a:r>
            <a:r>
              <a:rPr lang="nl-NL" dirty="0" smtClean="0"/>
              <a:t>storting: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Kapitaal</a:t>
            </a: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Arbeid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Natuur</a:t>
            </a:r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smtClean="0"/>
              <a:t>Ondernemen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3575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Prive</a:t>
            </a:r>
            <a:r>
              <a:rPr lang="nl-NL" dirty="0" smtClean="0"/>
              <a:t> = hulprekening van eigen vermogen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945957"/>
              </p:ext>
            </p:extLst>
          </p:nvPr>
        </p:nvGraphicFramePr>
        <p:xfrm>
          <a:off x="3162300" y="1690688"/>
          <a:ext cx="5880100" cy="44233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8357"/>
                <a:gridCol w="1141858"/>
                <a:gridCol w="611885"/>
                <a:gridCol w="1384300"/>
                <a:gridCol w="763304"/>
                <a:gridCol w="354296"/>
                <a:gridCol w="546100"/>
              </a:tblGrid>
              <a:tr h="3322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Eindbalans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endParaRPr lang="nl-NL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activa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none" strike="noStrike" dirty="0">
                          <a:effectLst/>
                        </a:rPr>
                        <a:t>passiva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endParaRPr lang="nl-NL"/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7490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Bedrijfspand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</a:t>
                      </a:r>
                      <a:r>
                        <a:rPr lang="nl-NL" sz="2800" u="none" strike="noStrike" dirty="0" smtClean="0">
                          <a:effectLst/>
                        </a:rPr>
                        <a:t>Eigen </a:t>
                      </a:r>
                      <a:r>
                        <a:rPr lang="nl-NL" sz="2800" u="none" strike="noStrike" dirty="0">
                          <a:effectLst/>
                        </a:rPr>
                        <a:t>vermogen</a:t>
                      </a:r>
                      <a:endParaRPr lang="nl-NL" sz="2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Inventaris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Hypotheek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Auto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Crediteuren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Voorraad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Te </a:t>
                      </a:r>
                      <a:r>
                        <a:rPr lang="nl-NL" sz="1000" u="none" strike="noStrike" dirty="0">
                          <a:effectLst/>
                        </a:rPr>
                        <a:t>betalen BTW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Debiteuren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Te </a:t>
                      </a:r>
                      <a:r>
                        <a:rPr lang="nl-NL" sz="1000" u="none" strike="noStrike" dirty="0">
                          <a:effectLst/>
                        </a:rPr>
                        <a:t>vorderen BTW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 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Bank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 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 smtClean="0">
                          <a:effectLst/>
                        </a:rPr>
                        <a:t>  Kas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000" u="none" strike="noStrike" dirty="0">
                          <a:effectLst/>
                        </a:rPr>
                        <a:t>0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 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 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 dirty="0">
                          <a:effectLst/>
                        </a:rPr>
                        <a:t> </a:t>
                      </a:r>
                      <a:endParaRPr lang="nl-NL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32259"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dbl" strike="noStrike" dirty="0">
                          <a:effectLst/>
                        </a:rPr>
                        <a:t> €       </a:t>
                      </a:r>
                      <a:r>
                        <a:rPr lang="nl-NL" sz="1000" u="dbl" strike="noStrike" dirty="0" smtClean="0">
                          <a:effectLst/>
                        </a:rPr>
                        <a:t>0,00         </a:t>
                      </a:r>
                      <a:endParaRPr lang="nl-NL" sz="1000" b="0" i="0" u="dbl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 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1000" u="dbl" strike="noStrike" dirty="0">
                          <a:effectLst/>
                        </a:rPr>
                        <a:t>€ </a:t>
                      </a:r>
                      <a:r>
                        <a:rPr lang="nl-NL" sz="1000" u="dbl" strike="noStrike" dirty="0" smtClean="0">
                          <a:effectLst/>
                        </a:rPr>
                        <a:t>    0,00</a:t>
                      </a:r>
                      <a:endParaRPr lang="nl-NL" sz="1000" b="0" i="0" u="dbl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chthoek 2"/>
          <p:cNvSpPr/>
          <p:nvPr/>
        </p:nvSpPr>
        <p:spPr>
          <a:xfrm>
            <a:off x="3503386" y="3746499"/>
            <a:ext cx="1612900" cy="2066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err="1" smtClean="0"/>
              <a:t>Prive</a:t>
            </a:r>
            <a:endParaRPr lang="nl-NL" dirty="0" smtClean="0"/>
          </a:p>
          <a:p>
            <a:r>
              <a:rPr lang="nl-NL" dirty="0" smtClean="0"/>
              <a:t>Onttrekkingen</a:t>
            </a:r>
          </a:p>
          <a:p>
            <a:endParaRPr lang="nl-NL" dirty="0"/>
          </a:p>
          <a:p>
            <a:r>
              <a:rPr lang="nl-NL" dirty="0" smtClean="0"/>
              <a:t>Eigen vermogen </a:t>
            </a:r>
          </a:p>
          <a:p>
            <a:r>
              <a:rPr lang="nl-NL" dirty="0" smtClean="0"/>
              <a:t>daalt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6377213" y="3746499"/>
            <a:ext cx="1612900" cy="2066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 err="1" smtClean="0"/>
              <a:t>Prive</a:t>
            </a:r>
            <a:endParaRPr lang="nl-NL" dirty="0" smtClean="0"/>
          </a:p>
          <a:p>
            <a:r>
              <a:rPr lang="nl-NL" dirty="0" smtClean="0"/>
              <a:t>Stortingen</a:t>
            </a:r>
          </a:p>
          <a:p>
            <a:endParaRPr lang="nl-NL" dirty="0"/>
          </a:p>
          <a:p>
            <a:r>
              <a:rPr lang="nl-NL" dirty="0" smtClean="0"/>
              <a:t>Eigen Vermogen</a:t>
            </a:r>
          </a:p>
          <a:p>
            <a:r>
              <a:rPr lang="nl-NL" dirty="0" smtClean="0"/>
              <a:t>Stijgt</a:t>
            </a:r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5778499" y="2612571"/>
            <a:ext cx="2810329" cy="62592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5833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Prive</a:t>
            </a:r>
            <a:r>
              <a:rPr lang="nl-NL" dirty="0" smtClean="0"/>
              <a:t> en de kolommenbalans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4624" y="1028700"/>
            <a:ext cx="8905875" cy="5581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9142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1EC7C3FB-37D8-48ED-8B64-0DE660E04E2A}" vid="{0EAB2C89-8CDE-4D4C-AB68-C5349F7FA47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</TotalTime>
  <Words>93</Words>
  <Application>Microsoft Office PowerPoint</Application>
  <PresentationFormat>Breedbeeld</PresentationFormat>
  <Paragraphs>70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Wat zijn privé opnames/stortingen ? </vt:lpstr>
      <vt:lpstr>Prive = hulprekening van eigen vermogen</vt:lpstr>
      <vt:lpstr>Prive en de kolommenbalans</vt:lpstr>
    </vt:vector>
  </TitlesOfParts>
  <Company>ROC van Twente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 zijn privé opnames/stortingen ? </dc:title>
  <dc:creator>Jan Willem Heuten</dc:creator>
  <cp:lastModifiedBy>Jan Willem Heuten</cp:lastModifiedBy>
  <cp:revision>5</cp:revision>
  <dcterms:created xsi:type="dcterms:W3CDTF">2015-10-26T10:36:23Z</dcterms:created>
  <dcterms:modified xsi:type="dcterms:W3CDTF">2015-10-26T12:23:12Z</dcterms:modified>
</cp:coreProperties>
</file>